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60" r:id="rId22"/>
    <p:sldId id="654"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9956" autoAdjust="0"/>
  </p:normalViewPr>
  <p:slideViewPr>
    <p:cSldViewPr>
      <p:cViewPr varScale="1">
        <p:scale>
          <a:sx n="83" d="100"/>
          <a:sy n="83" d="100"/>
        </p:scale>
        <p:origin x="12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2018/5/29</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2018/5/29</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51089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4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media" Target="../media/media2.mp4"/><Relationship Id="rId21" Type="http://schemas.openxmlformats.org/officeDocument/2006/relationships/image" Target="../media/image9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video" Target="../media/media1.mp4"/><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96.png"/><Relationship Id="rId5" Type="http://schemas.microsoft.com/office/2007/relationships/media" Target="../media/media3.mp4"/><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video" Target="../media/media5.mp4"/><Relationship Id="rId19" Type="http://schemas.openxmlformats.org/officeDocument/2006/relationships/image" Target="../media/image9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3.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smtClean="0">
                <a:solidFill>
                  <a:srgbClr val="FF0000"/>
                </a:solidFill>
                <a:cs typeface="Arial" panose="020B0604020202020204" pitchFamily="34" charset="0"/>
              </a:rPr>
              <a:t>大</a:t>
            </a:r>
            <a:r>
              <a:rPr lang="zh-CN" altLang="en-US" sz="4400" dirty="0">
                <a:solidFill>
                  <a:srgbClr val="FF0000"/>
                </a:solidFill>
                <a:cs typeface="Arial" panose="020B0604020202020204" pitchFamily="34" charset="0"/>
              </a:rPr>
              <a:t>开口复合材料层合板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2"/>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4"/>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5"/>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7"/>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8">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9"/>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757602" cy="1431899"/>
          </a:xfrm>
          <a:prstGeom prst="rect">
            <a:avLst/>
          </a:prstGeom>
        </p:spPr>
      </p:pic>
      <p:sp>
        <p:nvSpPr>
          <p:cNvPr id="11" name="文本框 10"/>
          <p:cNvSpPr txBox="1"/>
          <p:nvPr/>
        </p:nvSpPr>
        <p:spPr>
          <a:xfrm>
            <a:off x="40226" y="4282446"/>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201535" y="2780281"/>
            <a:ext cx="1933930" cy="1450233"/>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272"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273"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32266" y="4752866"/>
            <a:ext cx="1873016" cy="535876"/>
          </a:xfrm>
          <a:prstGeom prst="rect">
            <a:avLst/>
          </a:prstGeom>
        </p:spPr>
      </p:pic>
      <p:pic>
        <p:nvPicPr>
          <p:cNvPr id="22" name="图片 21"/>
          <p:cNvPicPr>
            <a:picLocks noChangeAspect="1"/>
          </p:cNvPicPr>
          <p:nvPr/>
        </p:nvPicPr>
        <p:blipFill>
          <a:blip r:embed="rId12"/>
          <a:stretch>
            <a:fillRect/>
          </a:stretch>
        </p:blipFill>
        <p:spPr>
          <a:xfrm>
            <a:off x="1128232" y="5361627"/>
            <a:ext cx="2017595" cy="397535"/>
          </a:xfrm>
          <a:prstGeom prst="rect">
            <a:avLst/>
          </a:prstGeom>
        </p:spPr>
      </p:pic>
      <p:pic>
        <p:nvPicPr>
          <p:cNvPr id="23" name="图片 22"/>
          <p:cNvPicPr>
            <a:picLocks noChangeAspect="1"/>
          </p:cNvPicPr>
          <p:nvPr/>
        </p:nvPicPr>
        <p:blipFill>
          <a:blip r:embed="rId13"/>
          <a:stretch>
            <a:fillRect/>
          </a:stretch>
        </p:blipFill>
        <p:spPr>
          <a:xfrm>
            <a:off x="792824" y="5832047"/>
            <a:ext cx="2987088" cy="902620"/>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3"/>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flipH="1">
            <a:off x="1166495" y="2676352"/>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438331" y="3103707"/>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a:off x="1166495" y="3593584"/>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18140"/>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4"/>
          <a:stretch>
            <a:fillRect/>
          </a:stretch>
        </p:blipFill>
        <p:spPr>
          <a:xfrm>
            <a:off x="5730808" y="5593071"/>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02499"/>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849" r:id="rId5" imgW="355600" imgH="393700" progId="Equation.3">
                  <p:embed/>
                </p:oleObj>
              </mc:Choice>
              <mc:Fallback>
                <p:oleObj r:id="rId5" imgW="355600" imgH="393700" progId="Equation.3">
                  <p:embed/>
                  <p:pic>
                    <p:nvPicPr>
                      <p:cNvPr id="0" name=""/>
                      <p:cNvPicPr/>
                      <p:nvPr/>
                    </p:nvPicPr>
                    <p:blipFill>
                      <a:blip r:embed="rId6"/>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133142"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766334" y="3887833"/>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197554" y="4081399"/>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sp>
        <p:nvSpPr>
          <p:cNvPr id="78" name="矩形 77"/>
          <p:cNvSpPr/>
          <p:nvPr/>
        </p:nvSpPr>
        <p:spPr>
          <a:xfrm>
            <a:off x="3715267" y="2102190"/>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pic>
        <p:nvPicPr>
          <p:cNvPr id="9" name="图片 8"/>
          <p:cNvPicPr>
            <a:picLocks noChangeAspect="1"/>
          </p:cNvPicPr>
          <p:nvPr/>
        </p:nvPicPr>
        <p:blipFill>
          <a:blip r:embed="rId11"/>
          <a:stretch>
            <a:fillRect/>
          </a:stretch>
        </p:blipFill>
        <p:spPr>
          <a:xfrm>
            <a:off x="4000101" y="1473848"/>
            <a:ext cx="3268127" cy="2247150"/>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4" y="3762471"/>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59217" y="4101343"/>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a:p>
        </p:txBody>
      </p:sp>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3"/>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14"/>
          <a:stretch>
            <a:fillRect/>
          </a:stretch>
        </p:blipFill>
        <p:spPr>
          <a:xfrm>
            <a:off x="6568483" y="4942264"/>
            <a:ext cx="1751330" cy="1299210"/>
          </a:xfrm>
          <a:prstGeom prst="rect">
            <a:avLst/>
          </a:prstGeom>
        </p:spPr>
      </p:pic>
      <p:pic>
        <p:nvPicPr>
          <p:cNvPr id="17" name="图片 16"/>
          <p:cNvPicPr/>
          <p:nvPr/>
        </p:nvPicPr>
        <p:blipFill>
          <a:blip r:embed="rId15"/>
          <a:stretch>
            <a:fillRect/>
          </a:stretch>
        </p:blipFill>
        <p:spPr>
          <a:xfrm>
            <a:off x="6577714" y="3312080"/>
            <a:ext cx="1668780" cy="1354455"/>
          </a:xfrm>
          <a:prstGeom prst="rect">
            <a:avLst/>
          </a:prstGeom>
        </p:spPr>
      </p:pic>
      <p:pic>
        <p:nvPicPr>
          <p:cNvPr id="18" name="图片 17"/>
          <p:cNvPicPr>
            <a:picLocks noChangeAspect="1"/>
          </p:cNvPicPr>
          <p:nvPr/>
        </p:nvPicPr>
        <p:blipFill>
          <a:blip r:embed="rId1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pic>
        <p:nvPicPr>
          <p:cNvPr id="34" name="60-0-l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1419847" y="1702637"/>
            <a:ext cx="2334103" cy="1460030"/>
          </a:xfrm>
          <a:prstGeom prst="rect">
            <a:avLst/>
          </a:prstGeom>
        </p:spPr>
      </p:pic>
      <p:pic>
        <p:nvPicPr>
          <p:cNvPr id="35" name="60-0-ex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3939925" y="1673382"/>
            <a:ext cx="2343983" cy="1466210"/>
          </a:xfrm>
          <a:prstGeom prst="rect">
            <a:avLst/>
          </a:prstGeom>
        </p:spPr>
      </p:pic>
      <p:pic>
        <p:nvPicPr>
          <p:cNvPr id="36" name="80-0-l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419847" y="3245707"/>
            <a:ext cx="2287218" cy="1430702"/>
          </a:xfrm>
          <a:prstGeom prst="rect">
            <a:avLst/>
          </a:prstGeom>
        </p:spPr>
      </p:pic>
      <p:pic>
        <p:nvPicPr>
          <p:cNvPr id="37" name="80-0-exp">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6"/>
          <a:stretch>
            <a:fillRect/>
          </a:stretch>
        </p:blipFill>
        <p:spPr>
          <a:xfrm>
            <a:off x="3906976" y="3228075"/>
            <a:ext cx="2383428" cy="1490884"/>
          </a:xfrm>
          <a:prstGeom prst="rect">
            <a:avLst/>
          </a:prstGeom>
        </p:spPr>
      </p:pic>
      <p:pic>
        <p:nvPicPr>
          <p:cNvPr id="38" name="100-0-li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7"/>
          <a:stretch>
            <a:fillRect/>
          </a:stretch>
        </p:blipFill>
        <p:spPr>
          <a:xfrm>
            <a:off x="1369356" y="4874112"/>
            <a:ext cx="2372999" cy="1484360"/>
          </a:xfrm>
          <a:prstGeom prst="rect">
            <a:avLst/>
          </a:prstGeom>
        </p:spPr>
      </p:pic>
      <p:pic>
        <p:nvPicPr>
          <p:cNvPr id="39" name="100-0-ex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tretch>
            <a:fillRect/>
          </a:stretch>
        </p:blipFill>
        <p:spPr>
          <a:xfrm>
            <a:off x="3913822" y="4872991"/>
            <a:ext cx="2376582" cy="1486602"/>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 fill="hold"/>
                                        <p:tgtEl>
                                          <p:spTgt spid="34"/>
                                        </p:tgtEl>
                                      </p:cBhvr>
                                    </p:cmd>
                                  </p:childTnLst>
                                </p:cTn>
                              </p:par>
                              <p:par>
                                <p:cTn id="7" presetID="1" presetClass="mediacall" presetSubtype="0" fill="hold" nodeType="withEffect">
                                  <p:stCondLst>
                                    <p:cond delay="0"/>
                                  </p:stCondLst>
                                  <p:childTnLst>
                                    <p:cmd type="call" cmd="playFrom(0.0)">
                                      <p:cBhvr>
                                        <p:cTn id="8" dur="6620" fill="hold"/>
                                        <p:tgtEl>
                                          <p:spTgt spid="35"/>
                                        </p:tgtEl>
                                      </p:cBhvr>
                                    </p:cmd>
                                  </p:childTnLst>
                                </p:cTn>
                              </p:par>
                              <p:par>
                                <p:cTn id="9" presetID="1" presetClass="mediacall" presetSubtype="0" fill="hold" nodeType="withEffect">
                                  <p:stCondLst>
                                    <p:cond delay="0"/>
                                  </p:stCondLst>
                                  <p:childTnLst>
                                    <p:cmd type="call" cmd="playFrom(0.0)">
                                      <p:cBhvr>
                                        <p:cTn id="10" dur="4620" fill="hold"/>
                                        <p:tgtEl>
                                          <p:spTgt spid="36"/>
                                        </p:tgtEl>
                                      </p:cBhvr>
                                    </p:cmd>
                                  </p:childTnLst>
                                </p:cTn>
                              </p:par>
                              <p:par>
                                <p:cTn id="11" presetID="1" presetClass="mediacall" presetSubtype="0" fill="hold" nodeType="withEffect">
                                  <p:stCondLst>
                                    <p:cond delay="0"/>
                                  </p:stCondLst>
                                  <p:childTnLst>
                                    <p:cmd type="call" cmd="playFrom(0.0)">
                                      <p:cBhvr>
                                        <p:cTn id="12" dur="5220" fill="hold"/>
                                        <p:tgtEl>
                                          <p:spTgt spid="37"/>
                                        </p:tgtEl>
                                      </p:cBhvr>
                                    </p:cmd>
                                  </p:childTnLst>
                                </p:cTn>
                              </p:par>
                              <p:par>
                                <p:cTn id="13" presetID="1" presetClass="mediacall" presetSubtype="0" fill="hold" nodeType="withEffect">
                                  <p:stCondLst>
                                    <p:cond delay="0"/>
                                  </p:stCondLst>
                                  <p:childTnLst>
                                    <p:cmd type="call" cmd="playFrom(0.0)">
                                      <p:cBhvr>
                                        <p:cTn id="14" dur="4019" fill="hold"/>
                                        <p:tgtEl>
                                          <p:spTgt spid="38"/>
                                        </p:tgtEl>
                                      </p:cBhvr>
                                    </p:cmd>
                                  </p:childTnLst>
                                </p:cTn>
                              </p:par>
                              <p:par>
                                <p:cTn id="15" presetID="1" presetClass="mediacall" presetSubtype="0" fill="hold" nodeType="withEffect">
                                  <p:stCondLst>
                                    <p:cond delay="0"/>
                                  </p:stCondLst>
                                  <p:childTnLst>
                                    <p:cmd type="call" cmd="playFrom(0.0)">
                                      <p:cBhvr>
                                        <p:cTn id="16" dur="52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seq concurrent="1" nextAc="seek">
              <p:cTn id="22" restart="whenNotActive" fill="hold" evtFilter="cancelBubble" nodeType="interactiveSeq">
                <p:stCondLst>
                  <p:cond evt="onClick" delay="0">
                    <p:tgtEl>
                      <p:spTgt spid="3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5"/>
                                        </p:tgtEl>
                                      </p:cBhvr>
                                    </p:cmd>
                                  </p:childTnLst>
                                </p:cTn>
                              </p:par>
                            </p:childTnLst>
                          </p:cTn>
                        </p:par>
                      </p:childTnLst>
                    </p:cTn>
                  </p:par>
                </p:childTnLst>
              </p:cTn>
              <p:nextCondLst>
                <p:cond evt="onClick" delay="0">
                  <p:tgtEl>
                    <p:spTgt spid="35"/>
                  </p:tgtEl>
                </p:cond>
              </p:nextCondLst>
            </p:seq>
            <p:seq concurrent="1" nextAc="seek">
              <p:cTn id="27" restart="whenNotActive" fill="hold" evtFilter="cancelBubble" nodeType="interactiveSeq">
                <p:stCondLst>
                  <p:cond evt="onClick" delay="0">
                    <p:tgtEl>
                      <p:spTgt spid="3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36"/>
                                        </p:tgtEl>
                                      </p:cBhvr>
                                    </p:cmd>
                                  </p:childTnLst>
                                </p:cTn>
                              </p:par>
                            </p:childTnLst>
                          </p:cTn>
                        </p:par>
                      </p:childTnLst>
                    </p:cTn>
                  </p:par>
                </p:childTnLst>
              </p:cTn>
              <p:nextCondLst>
                <p:cond evt="onClick" delay="0">
                  <p:tgtEl>
                    <p:spTgt spid="36"/>
                  </p:tgtEl>
                </p:cond>
              </p:nextCondLst>
            </p:seq>
            <p:seq concurrent="1" nextAc="seek">
              <p:cTn id="32" restart="whenNotActive" fill="hold" evtFilter="cancelBubble" nodeType="interactiveSeq">
                <p:stCondLst>
                  <p:cond evt="onClick" delay="0">
                    <p:tgtEl>
                      <p:spTgt spid="3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7"/>
                                        </p:tgtEl>
                                      </p:cBhvr>
                                    </p:cmd>
                                  </p:child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38"/>
                                        </p:tgtEl>
                                      </p:cBhvr>
                                    </p:cmd>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3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39"/>
                                        </p:tgtEl>
                                      </p:cBhvr>
                                    </p:cmd>
                                  </p:childTnLst>
                                </p:cTn>
                              </p:par>
                            </p:childTnLst>
                          </p:cTn>
                        </p:par>
                      </p:childTnLst>
                    </p:cTn>
                  </p:par>
                </p:childTnLst>
              </p:cTn>
              <p:nextCondLst>
                <p:cond evt="onClick" delay="0">
                  <p:tgtEl>
                    <p:spTgt spid="39"/>
                  </p:tgtEl>
                </p:cond>
              </p:nextCondLst>
            </p:seq>
            <p:video>
              <p:cMediaNode vol="80000">
                <p:cTn id="47" fill="hold" display="0">
                  <p:stCondLst>
                    <p:cond delay="indefinite"/>
                  </p:stCondLst>
                </p:cTn>
                <p:tgtEl>
                  <p:spTgt spid="34"/>
                </p:tgtEl>
              </p:cMediaNode>
            </p:video>
            <p:video>
              <p:cMediaNode vol="80000">
                <p:cTn id="48" fill="hold" display="0">
                  <p:stCondLst>
                    <p:cond delay="indefinite"/>
                  </p:stCondLst>
                </p:cTn>
                <p:tgtEl>
                  <p:spTgt spid="35"/>
                </p:tgtEl>
              </p:cMediaNode>
            </p:video>
            <p:video>
              <p:cMediaNode vol="80000">
                <p:cTn id="49" fill="hold" display="0">
                  <p:stCondLst>
                    <p:cond delay="indefinite"/>
                  </p:stCondLst>
                </p:cTn>
                <p:tgtEl>
                  <p:spTgt spid="36"/>
                </p:tgtEl>
              </p:cMediaNode>
            </p:video>
            <p:video>
              <p:cMediaNode vol="80000">
                <p:cTn id="50" fill="hold" display="0">
                  <p:stCondLst>
                    <p:cond delay="indefinite"/>
                  </p:stCondLst>
                </p:cTn>
                <p:tgtEl>
                  <p:spTgt spid="37"/>
                </p:tgtEl>
              </p:cMediaNode>
            </p:video>
            <p:video>
              <p:cMediaNode vol="80000">
                <p:cTn id="51" fill="hold" display="0">
                  <p:stCondLst>
                    <p:cond delay="indefinite"/>
                  </p:stCondLst>
                </p:cTn>
                <p:tgtEl>
                  <p:spTgt spid="38"/>
                </p:tgtEl>
              </p:cMediaNode>
            </p:video>
            <p:video>
              <p:cMediaNode vol="80000">
                <p:cTn id="52" fill="hold" display="0">
                  <p:stCondLst>
                    <p:cond delay="indefinite"/>
                  </p:stCondLst>
                </p:cTn>
                <p:tgtEl>
                  <p:spTgt spid="3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20597" y="1942465"/>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51894"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075305" y="1942465"/>
            <a:ext cx="1358900" cy="1202690"/>
          </a:xfrm>
          <a:prstGeom prst="rect">
            <a:avLst/>
          </a:prstGeom>
        </p:spPr>
      </p:pic>
      <p:pic>
        <p:nvPicPr>
          <p:cNvPr id="65" name="图片 64" descr="0ply_f-failure2"/>
          <p:cNvPicPr>
            <a:picLocks noChangeAspect="1"/>
          </p:cNvPicPr>
          <p:nvPr/>
        </p:nvPicPr>
        <p:blipFill>
          <a:blip r:embed="rId8"/>
          <a:stretch>
            <a:fillRect/>
          </a:stretch>
        </p:blipFill>
        <p:spPr>
          <a:xfrm>
            <a:off x="104140" y="3478530"/>
            <a:ext cx="1364615" cy="1207770"/>
          </a:xfrm>
          <a:prstGeom prst="rect">
            <a:avLst/>
          </a:prstGeom>
        </p:spPr>
      </p:pic>
      <p:pic>
        <p:nvPicPr>
          <p:cNvPr id="66" name="图片 65" descr="0ply_m-failure2"/>
          <p:cNvPicPr>
            <a:picLocks noChangeAspect="1"/>
          </p:cNvPicPr>
          <p:nvPr/>
        </p:nvPicPr>
        <p:blipFill>
          <a:blip r:embed="rId9"/>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0"/>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1"/>
          <a:stretch>
            <a:fillRect/>
          </a:stretch>
        </p:blipFill>
        <p:spPr>
          <a:xfrm>
            <a:off x="3067685" y="4947285"/>
            <a:ext cx="1408430" cy="1250315"/>
          </a:xfrm>
          <a:prstGeom prst="rect">
            <a:avLst/>
          </a:prstGeom>
        </p:spPr>
      </p:pic>
      <p:pic>
        <p:nvPicPr>
          <p:cNvPr id="70" name="图片 69" descr="0ply-f_failure2"/>
          <p:cNvPicPr>
            <a:picLocks noChangeAspect="1"/>
          </p:cNvPicPr>
          <p:nvPr/>
        </p:nvPicPr>
        <p:blipFill>
          <a:blip r:embed="rId12"/>
          <a:stretch>
            <a:fillRect/>
          </a:stretch>
        </p:blipFill>
        <p:spPr>
          <a:xfrm>
            <a:off x="104815" y="5001260"/>
            <a:ext cx="1363980" cy="1204595"/>
          </a:xfrm>
          <a:prstGeom prst="rect">
            <a:avLst/>
          </a:prstGeom>
        </p:spPr>
      </p:pic>
      <p:pic>
        <p:nvPicPr>
          <p:cNvPr id="71" name="图片 70" descr="0ply-m_failure2"/>
          <p:cNvPicPr>
            <a:picLocks noChangeAspect="1"/>
          </p:cNvPicPr>
          <p:nvPr/>
        </p:nvPicPr>
        <p:blipFill>
          <a:blip r:embed="rId13"/>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pic>
        <p:nvPicPr>
          <p:cNvPr id="45" name="图片 44" descr="C:\Users\dell\Desktop\UMAThashinlinear4\abaqus_result\材料参数3-Yt=54\60_I_hashin\0-90\lin-without SNL\Xt1441-Yt54-S95-G5&amp;60-Dens1-Depth1.5\90ply_m-failure3.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38978" y="1912937"/>
            <a:ext cx="1388745" cy="1227455"/>
          </a:xfrm>
          <a:prstGeom prst="rect">
            <a:avLst/>
          </a:prstGeom>
          <a:noFill/>
          <a:ln>
            <a:noFill/>
          </a:ln>
        </p:spPr>
      </p:pic>
      <p:pic>
        <p:nvPicPr>
          <p:cNvPr id="47" name="图片 46" descr="C:\Users\dell\Desktop\UMAThashinlinear4\abaqus_result\材料参数3-Yt=54\80_I_hashin\0-90\lin-without SNL\Xt1441-Yt54-S95-G5&amp;60-Dens1-Depth1.5\90ply-m_failure3.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805" y="3464877"/>
            <a:ext cx="1426210" cy="1265555"/>
          </a:xfrm>
          <a:prstGeom prst="rect">
            <a:avLst/>
          </a:prstGeom>
          <a:noFill/>
          <a:ln>
            <a:noFill/>
          </a:ln>
        </p:spPr>
      </p:pic>
      <p:pic>
        <p:nvPicPr>
          <p:cNvPr id="48" name="图片 47" descr="C:\Users\dell\Desktop\UMAThashinlinear4\abaqus_result\材料参数3-Yt=54\100_I_hashin\0-90\lin-without SNL\Xt1441-Yt54-S95-G5&amp;60-Dens1-Depth1.5\90ply_m-failure3.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60429" y="4922339"/>
            <a:ext cx="1426210" cy="1272540"/>
          </a:xfrm>
          <a:prstGeom prst="rect">
            <a:avLst/>
          </a:prstGeom>
          <a:noFill/>
          <a:ln>
            <a:noFill/>
          </a:ln>
        </p:spPr>
      </p:pic>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6" y="3454965"/>
            <a:ext cx="1383831" cy="1228796"/>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8299" y="3443977"/>
            <a:ext cx="1393668" cy="1239784"/>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pic>
        <p:nvPicPr>
          <p:cNvPr id="61" name="图片 60" descr="C:\Users\dell\Desktop\UMAThashinlinear4\abaqus_result\材料参数3-Yt=54\60_I_hashin\0-90\lin-without SNL\Xt1441-Yt54-S95-G5&amp;60-Dens1-Depth1.5\0ply_m-failure3.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1945" y="1896155"/>
            <a:ext cx="1388745" cy="1233805"/>
          </a:xfrm>
          <a:prstGeom prst="rect">
            <a:avLst/>
          </a:prstGeom>
          <a:noFill/>
          <a:ln>
            <a:noFill/>
          </a:ln>
        </p:spPr>
      </p:pic>
      <p:pic>
        <p:nvPicPr>
          <p:cNvPr id="65" name="图片 64" descr="C:\Users\dell\Desktop\UMAThashinlinear4\abaqus_result\材料参数3-Yt=54\60_I_hashin\0-90\exp-without SNL\Xt1441-Yt54-S95-G5&amp;60-Dens1-Depth1.5\90ply-m_failure6.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131" y="1873612"/>
            <a:ext cx="1443990" cy="1278890"/>
          </a:xfrm>
          <a:prstGeom prst="rect">
            <a:avLst/>
          </a:prstGeom>
          <a:noFill/>
          <a:ln>
            <a:noFill/>
          </a:ln>
        </p:spPr>
      </p:pic>
      <p:pic>
        <p:nvPicPr>
          <p:cNvPr id="66" name="图片 65" descr="C:\Users\dell\Desktop\UMAThashinlinear4\abaqus_result\材料参数3-Yt=54\80_I_hashin\0-90\exp-without SNL\Xt1441-Yt54-S95-G5&amp;60-Dens1-Depth1.5\90ply-m_failure5.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22290" y="3406781"/>
            <a:ext cx="1486384" cy="1289044"/>
          </a:xfrm>
          <a:prstGeom prst="rect">
            <a:avLst/>
          </a:prstGeom>
          <a:noFill/>
          <a:ln>
            <a:noFill/>
          </a:ln>
        </p:spPr>
      </p:pic>
      <p:pic>
        <p:nvPicPr>
          <p:cNvPr id="67" name="图片 66" descr="C:\Users\dell\Desktop\UMAThashinlinear4\abaqus_result\材料参数3-Yt=54\100_I_hashin\0-90\exp-without SNL\Xt1441-Yt54-S95-G5&amp;60-Dens1-Depth1.5\90ply_m-failure5.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494" y="4960050"/>
            <a:ext cx="1423640" cy="1263630"/>
          </a:xfrm>
          <a:prstGeom prst="rect">
            <a:avLst/>
          </a:prstGeom>
          <a:noFill/>
          <a:ln>
            <a:noFill/>
          </a:ln>
        </p:spPr>
      </p:pic>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62689" y="3201715"/>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24204" y="1684302"/>
            <a:ext cx="2143760" cy="1441450"/>
          </a:xfrm>
          <a:prstGeom prst="rect">
            <a:avLst/>
          </a:prstGeom>
        </p:spPr>
      </p:pic>
      <p:pic>
        <p:nvPicPr>
          <p:cNvPr id="12" name="图片 11"/>
          <p:cNvPicPr>
            <a:picLocks noChangeAspect="1"/>
          </p:cNvPicPr>
          <p:nvPr/>
        </p:nvPicPr>
        <p:blipFill>
          <a:blip r:embed="rId3"/>
          <a:stretch>
            <a:fillRect/>
          </a:stretch>
        </p:blipFill>
        <p:spPr>
          <a:xfrm>
            <a:off x="5891146" y="5037509"/>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075782" y="3280218"/>
            <a:ext cx="1840604" cy="1539697"/>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pic>
        <p:nvPicPr>
          <p:cNvPr id="28" name="图片 27" descr="C:\Users\dell\Desktop\UMAThashinlinear4\abaqus_result\材料参数3-Yt=54\60_I_hashin\+-45\lin-without SNL\Xt1441-Yt54-S95-G5&amp;60-Dens1-Depth1.5\m_failure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5" y="1643606"/>
            <a:ext cx="1738729" cy="1465543"/>
          </a:xfrm>
          <a:prstGeom prst="rect">
            <a:avLst/>
          </a:prstGeom>
          <a:noFill/>
          <a:ln>
            <a:noFill/>
          </a:ln>
        </p:spPr>
      </p:pic>
      <p:pic>
        <p:nvPicPr>
          <p:cNvPr id="29" name="图片 28" descr="C:\Users\dell\Desktop\UMAThashinlinear4\abaqus_result\材料参数3-Yt=54\60_I_hashin\+-45\exp-without SNL\Xt1441-Yt54-S95-G5&amp;60-Dens1-Depth1.5\m_failure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0450" y="1639786"/>
            <a:ext cx="1700933" cy="1512936"/>
          </a:xfrm>
          <a:prstGeom prst="rect">
            <a:avLst/>
          </a:prstGeom>
          <a:noFill/>
          <a:ln>
            <a:noFill/>
          </a:ln>
        </p:spPr>
      </p:pic>
      <p:pic>
        <p:nvPicPr>
          <p:cNvPr id="30" name="图片 29" descr="C:\Users\dell\Desktop\UMAThashinlinear4\abaqus_result\材料参数3-Yt=54\80_I_hashin\+-45\lin-without SNL\Xt1441-Yt54-S95-G5&amp;60-Dens1-Depth1.5\m_failure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777" y="3343699"/>
            <a:ext cx="1717247" cy="1461245"/>
          </a:xfrm>
          <a:prstGeom prst="rect">
            <a:avLst/>
          </a:prstGeom>
          <a:noFill/>
          <a:ln>
            <a:noFill/>
          </a:ln>
        </p:spPr>
      </p:pic>
      <p:pic>
        <p:nvPicPr>
          <p:cNvPr id="32" name="图片 31" descr="C:\Users\dell\Desktop\UMAThashinlinear4\abaqus_result\材料参数3-Yt=54\80_I_hashin\+-45\exp-without SNL\Xt1441-Yt54-S95-G5&amp;60-Dens1-Depth1.5\m_failure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8802" y="3285148"/>
            <a:ext cx="1743789" cy="1512483"/>
          </a:xfrm>
          <a:prstGeom prst="rect">
            <a:avLst/>
          </a:prstGeom>
          <a:noFill/>
          <a:ln>
            <a:noFill/>
          </a:ln>
        </p:spPr>
      </p:pic>
      <p:pic>
        <p:nvPicPr>
          <p:cNvPr id="33" name="图片 32" descr="C:\Users\dell\Desktop\UMAThashinlinear4\abaqus_result\材料参数3-Yt=54\100_I_hashin\+-45\lin-without SNL\Xt1441-Yt54-S95-G5&amp;60-Dens1-Depth1.5\m_failure4.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966" y="4992616"/>
            <a:ext cx="1736058" cy="1495232"/>
          </a:xfrm>
          <a:prstGeom prst="rect">
            <a:avLst/>
          </a:prstGeom>
          <a:noFill/>
          <a:ln>
            <a:noFill/>
          </a:ln>
        </p:spPr>
      </p:pic>
      <p:pic>
        <p:nvPicPr>
          <p:cNvPr id="34" name="图片 33" descr="C:\Users\dell\Desktop\UMAThashinlinear4\abaqus_result\材料参数3-Yt=54\100_I_hashin\+-45\exp-without SNL\Xt1441-Yt54-S95-G5&amp;60-Dens1-Depth1.5\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1998" y="4990632"/>
            <a:ext cx="1722581" cy="1481606"/>
          </a:xfrm>
          <a:prstGeom prst="rect">
            <a:avLst/>
          </a:prstGeom>
          <a:noFill/>
          <a:ln>
            <a:noFill/>
          </a:ln>
        </p:spPr>
      </p:pic>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691680"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6042748"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0630"/>
            <a:ext cx="3446621" cy="1871663"/>
          </a:xfrm>
          <a:prstGeom prst="rect">
            <a:avLst/>
          </a:prstGeom>
          <a:noFill/>
          <a:ln>
            <a:noFill/>
          </a:ln>
        </p:spPr>
      </p:pic>
      <p:sp>
        <p:nvSpPr>
          <p:cNvPr id="12" name="文本框 11"/>
          <p:cNvSpPr txBox="1"/>
          <p:nvPr/>
        </p:nvSpPr>
        <p:spPr>
          <a:xfrm>
            <a:off x="107504" y="1214084"/>
            <a:ext cx="1521325" cy="368300"/>
          </a:xfrm>
          <a:prstGeom prst="rect">
            <a:avLst/>
          </a:prstGeom>
          <a:noFill/>
        </p:spPr>
        <p:txBody>
          <a:bodyPr wrap="square" rtlCol="0">
            <a:spAutoFit/>
          </a:bodyPr>
          <a:lstStyle/>
          <a:p>
            <a:r>
              <a:rPr lang="zh-CN" altLang="en-US" b="1" dirty="0" smtClean="0"/>
              <a:t>极限载荷：</a:t>
            </a:r>
            <a:endParaRPr lang="zh-CN" altLang="en-US" b="1" dirty="0"/>
          </a:p>
        </p:txBody>
      </p:sp>
      <p:graphicFrame>
        <p:nvGraphicFramePr>
          <p:cNvPr id="13" name="表格 -1"/>
          <p:cNvGraphicFramePr/>
          <p:nvPr>
            <p:extLst>
              <p:ext uri="{D42A27DB-BD31-4B8C-83A1-F6EECF244321}">
                <p14:modId xmlns:p14="http://schemas.microsoft.com/office/powerpoint/2010/main" val="3912094912"/>
              </p:ext>
            </p:extLst>
          </p:nvPr>
        </p:nvGraphicFramePr>
        <p:xfrm>
          <a:off x="469799" y="4303632"/>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1689353555"/>
              </p:ext>
            </p:extLst>
          </p:nvPr>
        </p:nvGraphicFramePr>
        <p:xfrm>
          <a:off x="491415" y="4174645"/>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552287" y="1207116"/>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1" y="3614733"/>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3" y="3621706"/>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3" y="155112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1" y="1707317"/>
            <a:ext cx="3680822" cy="1772600"/>
          </a:xfrm>
          <a:prstGeom prst="rect">
            <a:avLst/>
          </a:prstGeom>
          <a:noFill/>
          <a:ln>
            <a:noFill/>
          </a:ln>
        </p:spPr>
      </p:pic>
      <p:sp>
        <p:nvSpPr>
          <p:cNvPr id="23" name="文本框 22"/>
          <p:cNvSpPr txBox="1"/>
          <p:nvPr/>
        </p:nvSpPr>
        <p:spPr>
          <a:xfrm>
            <a:off x="107504" y="1214084"/>
            <a:ext cx="1337155"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579447" y="1210991"/>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186" y="1190027"/>
            <a:ext cx="1349978"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537718150"/>
              </p:ext>
            </p:extLst>
          </p:nvPr>
        </p:nvGraphicFramePr>
        <p:xfrm>
          <a:off x="469799" y="4293096"/>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algn="ctr"/>
                      <a:r>
                        <a:rPr lang="en-US" sz="1400" dirty="0">
                          <a:effectLst/>
                          <a:latin typeface="Times New Roman" panose="02020603050405020304" pitchFamily="18" charset="0"/>
                          <a:cs typeface="Times New Roman" panose="02020603050405020304" pitchFamily="18" charset="0"/>
                        </a:rPr>
                        <a:t>21.41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28.72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25.5%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17.03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23.79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12.75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17.60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27.6%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algn="ctr"/>
                      <a:r>
                        <a:rPr lang="en-US" sz="1400">
                          <a:effectLst/>
                          <a:latin typeface="Times New Roman" panose="02020603050405020304" pitchFamily="18" charset="0"/>
                          <a:cs typeface="Times New Roman" panose="02020603050405020304" pitchFamily="18" charset="0"/>
                        </a:rPr>
                        <a:t>27.34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21.73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16.09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27197801"/>
              </p:ext>
            </p:extLst>
          </p:nvPr>
        </p:nvGraphicFramePr>
        <p:xfrm>
          <a:off x="4067745" y="1684996"/>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1359746"/>
              </p:ext>
            </p:extLst>
          </p:nvPr>
        </p:nvGraphicFramePr>
        <p:xfrm>
          <a:off x="4034641" y="2381874"/>
          <a:ext cx="5133403" cy="1016000"/>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100mm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508000"/>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35496" y="1417340"/>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1" name="图片 10"/>
          <p:cNvPicPr>
            <a:picLocks noChangeAspect="1"/>
          </p:cNvPicPr>
          <p:nvPr/>
        </p:nvPicPr>
        <p:blipFill>
          <a:blip r:embed="rId2"/>
          <a:stretch>
            <a:fillRect/>
          </a:stretch>
        </p:blipFill>
        <p:spPr>
          <a:xfrm>
            <a:off x="4750638" y="1645182"/>
            <a:ext cx="4229604" cy="2287874"/>
          </a:xfrm>
          <a:prstGeom prst="rect">
            <a:avLst/>
          </a:prstGeom>
        </p:spPr>
      </p:pic>
      <p:pic>
        <p:nvPicPr>
          <p:cNvPr id="12" name="图片 11" descr="m_failure5"/>
          <p:cNvPicPr>
            <a:picLocks noChangeAspect="1"/>
          </p:cNvPicPr>
          <p:nvPr/>
        </p:nvPicPr>
        <p:blipFill>
          <a:blip r:embed="rId3"/>
          <a:stretch>
            <a:fillRect/>
          </a:stretch>
        </p:blipFill>
        <p:spPr>
          <a:xfrm>
            <a:off x="1667858" y="1675380"/>
            <a:ext cx="1247299" cy="1099593"/>
          </a:xfrm>
          <a:prstGeom prst="rect">
            <a:avLst/>
          </a:prstGeom>
        </p:spPr>
      </p:pic>
      <p:pic>
        <p:nvPicPr>
          <p:cNvPr id="13" name="图片 12" descr="m-failure5"/>
          <p:cNvPicPr>
            <a:picLocks noChangeAspect="1"/>
          </p:cNvPicPr>
          <p:nvPr/>
        </p:nvPicPr>
        <p:blipFill>
          <a:blip r:embed="rId4"/>
          <a:stretch>
            <a:fillRect/>
          </a:stretch>
        </p:blipFill>
        <p:spPr>
          <a:xfrm>
            <a:off x="149067" y="1690570"/>
            <a:ext cx="1225605" cy="1082002"/>
          </a:xfrm>
          <a:prstGeom prst="rect">
            <a:avLst/>
          </a:prstGeom>
        </p:spPr>
      </p:pic>
      <p:pic>
        <p:nvPicPr>
          <p:cNvPr id="14" name="图片 13"/>
          <p:cNvPicPr>
            <a:picLocks noChangeAspect="1"/>
          </p:cNvPicPr>
          <p:nvPr/>
        </p:nvPicPr>
        <p:blipFill>
          <a:blip r:embed="rId5"/>
          <a:stretch>
            <a:fillRect/>
          </a:stretch>
        </p:blipFill>
        <p:spPr>
          <a:xfrm rot="10800000" flipH="1">
            <a:off x="3169986" y="1692282"/>
            <a:ext cx="1291048" cy="1080289"/>
          </a:xfrm>
          <a:prstGeom prst="rect">
            <a:avLst/>
          </a:prstGeom>
        </p:spPr>
      </p:pic>
      <p:sp>
        <p:nvSpPr>
          <p:cNvPr id="15" name="矩形 14"/>
          <p:cNvSpPr/>
          <p:nvPr/>
        </p:nvSpPr>
        <p:spPr>
          <a:xfrm>
            <a:off x="3201179" y="2881097"/>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1664276" y="2788060"/>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149067" y="2801224"/>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35496" y="1361687"/>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4547519" y="1336595"/>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28497057"/>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a:t>
            </a:r>
            <a:r>
              <a:rPr lang="zh-CN" altLang="en-US" b="1" kern="0" dirty="0" smtClean="0">
                <a:solidFill>
                  <a:srgbClr val="FF0000"/>
                </a:solidFill>
                <a:latin typeface="Lucida Sans Unicode"/>
                <a:ea typeface="黑体" panose="02010609060101010101" pitchFamily="49" charset="-122"/>
              </a:rPr>
              <a:t>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09959" y="3518716"/>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22772" y="5540935"/>
            <a:ext cx="1815229" cy="893208"/>
          </a:xfrm>
          <a:prstGeom prst="rect">
            <a:avLst/>
          </a:prstGeom>
        </p:spPr>
      </p:pic>
      <p:pic>
        <p:nvPicPr>
          <p:cNvPr id="37" name="图片 36"/>
          <p:cNvPicPr>
            <a:picLocks noChangeAspect="1"/>
          </p:cNvPicPr>
          <p:nvPr/>
        </p:nvPicPr>
        <p:blipFill>
          <a:blip r:embed="rId6"/>
          <a:stretch>
            <a:fillRect/>
          </a:stretch>
        </p:blipFill>
        <p:spPr>
          <a:xfrm>
            <a:off x="5224307" y="5370482"/>
            <a:ext cx="1998351" cy="1063661"/>
          </a:xfrm>
          <a:prstGeom prst="rect">
            <a:avLst/>
          </a:prstGeom>
        </p:spPr>
      </p:pic>
      <p:pic>
        <p:nvPicPr>
          <p:cNvPr id="38" name="图片 37"/>
          <p:cNvPicPr>
            <a:picLocks noChangeAspect="1"/>
          </p:cNvPicPr>
          <p:nvPr/>
        </p:nvPicPr>
        <p:blipFill>
          <a:blip r:embed="rId7"/>
          <a:stretch>
            <a:fillRect/>
          </a:stretch>
        </p:blipFill>
        <p:spPr>
          <a:xfrm>
            <a:off x="5302364" y="3683538"/>
            <a:ext cx="1478831" cy="1513492"/>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36992" y="1811095"/>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3070641" cy="2374734"/>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50543" y="2133331"/>
            <a:ext cx="5005313" cy="712929"/>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24613</TotalTime>
  <Words>2876</Words>
  <Application>Microsoft Office PowerPoint</Application>
  <PresentationFormat>全屏显示(4:3)</PresentationFormat>
  <Paragraphs>579</Paragraphs>
  <Slides>33</Slides>
  <Notes>22</Notes>
  <HiddenSlides>0</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大开口复合材料层合板的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损伤变量演化模型</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1961</cp:revision>
  <cp:lastPrinted>2014-08-15T00:46:59Z</cp:lastPrinted>
  <dcterms:created xsi:type="dcterms:W3CDTF">1601-01-01T00:00:00Z</dcterms:created>
  <dcterms:modified xsi:type="dcterms:W3CDTF">2018-05-29T04:35:01Z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